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73" r:id="rId5"/>
    <p:sldId id="277" r:id="rId6"/>
    <p:sldId id="274" r:id="rId7"/>
    <p:sldId id="275" r:id="rId8"/>
    <p:sldId id="27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86"/>
    <p:restoredTop sz="94671"/>
  </p:normalViewPr>
  <p:slideViewPr>
    <p:cSldViewPr snapToGrid="0" snapToObjects="1">
      <p:cViewPr>
        <p:scale>
          <a:sx n="87" d="100"/>
          <a:sy n="87" d="100"/>
        </p:scale>
        <p:origin x="-1350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Алтын-Емел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r>
              <a:rPr lang="ru-RU" sz="3600" dirty="0">
                <a:latin typeface="Arial" charset="0"/>
                <a:ea typeface="Arial" charset="0"/>
                <a:cs typeface="Arial" charset="0"/>
              </a:rPr>
              <a:t>МЕМЛЕКЕТТІК ҰЛТТЫҚ ТАБИҒИ ПАРКІ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3785" y="214116"/>
            <a:ext cx="5751013" cy="40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8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1371"/>
            <a:ext cx="2321975" cy="698504"/>
          </a:xfrm>
        </p:spPr>
        <p:txBody>
          <a:bodyPr/>
          <a:lstStyle/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Ай</a:t>
            </a:r>
            <a:r>
              <a:rPr lang="kk-KZ" dirty="0" smtClean="0">
                <a:latin typeface="Arial" charset="0"/>
                <a:ea typeface="Arial" charset="0"/>
                <a:cs typeface="Arial" charset="0"/>
              </a:rPr>
              <a:t>ғай</a:t>
            </a:r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құм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https://a.d-cd.net/b33e1eds-19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44" y="1623789"/>
            <a:ext cx="6287170" cy="41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tyn-emel.kz/images-new/003/1/6998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8454" y="4939797"/>
            <a:ext cx="2019260" cy="15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0.files.enjourney.ru/upload/0dd64d2d42e7fbb14a60d91f8eb9ed4c/1920x0/677d153e8d90a5844191c41c6e472c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9630" y="4939797"/>
            <a:ext cx="2041366" cy="15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12429" y="1796143"/>
            <a:ext cx="527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Айғайқұм </a:t>
            </a:r>
            <a:r>
              <a:rPr lang="ru-RU" sz="2000" dirty="0"/>
              <a:t>240 га </a:t>
            </a:r>
            <a:r>
              <a:rPr lang="ru-RU" sz="2000" dirty="0" err="1"/>
              <a:t>құрайды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Екі</a:t>
            </a:r>
            <a:r>
              <a:rPr lang="ru-RU" sz="2000" dirty="0"/>
              <a:t> </a:t>
            </a:r>
            <a:r>
              <a:rPr lang="ru-RU" sz="2000" dirty="0" err="1"/>
              <a:t>құм төбеден тұрады: Оңтүстік (аумағы </a:t>
            </a:r>
            <a:r>
              <a:rPr lang="ru-RU" sz="2000" dirty="0"/>
              <a:t>150 м) </a:t>
            </a:r>
            <a:r>
              <a:rPr lang="ru-RU" sz="2000" dirty="0" err="1"/>
              <a:t>және Солтүстік </a:t>
            </a:r>
            <a:r>
              <a:rPr lang="ru-RU" sz="2000" dirty="0"/>
              <a:t>(</a:t>
            </a:r>
            <a:r>
              <a:rPr lang="ru-RU" sz="2000" dirty="0" err="1"/>
              <a:t>шамамен</a:t>
            </a:r>
            <a:r>
              <a:rPr lang="ru-RU" sz="2000" dirty="0"/>
              <a:t> 100 </a:t>
            </a:r>
            <a:r>
              <a:rPr lang="ru-RU" sz="2000" dirty="0" smtClean="0"/>
              <a:t>м)</a:t>
            </a:r>
            <a:r>
              <a:rPr lang="ru-RU" sz="2000" dirty="0" err="1" smtClean="0"/>
              <a:t>Айғайқұм </a:t>
            </a:r>
            <a:r>
              <a:rPr lang="ru-RU" sz="2000" dirty="0" err="1"/>
              <a:t>жоталарының биіктігі</a:t>
            </a:r>
            <a:r>
              <a:rPr lang="ru-RU" sz="2000" dirty="0"/>
              <a:t> </a:t>
            </a:r>
            <a:r>
              <a:rPr lang="ru-RU" sz="2000" dirty="0" err="1" smtClean="0"/>
              <a:t>теңіз денгейінен</a:t>
            </a:r>
            <a:r>
              <a:rPr lang="ru-RU" sz="2000" dirty="0" smtClean="0"/>
              <a:t> 600 </a:t>
            </a:r>
            <a:r>
              <a:rPr lang="ru-RU" sz="2000" dirty="0"/>
              <a:t>- 650 </a:t>
            </a:r>
            <a:r>
              <a:rPr lang="ru-RU" sz="2000" dirty="0" err="1"/>
              <a:t>м-ге</a:t>
            </a:r>
            <a:r>
              <a:rPr lang="ru-RU" sz="2000" dirty="0"/>
              <a:t> </a:t>
            </a:r>
            <a:r>
              <a:rPr lang="ru-RU" sz="2000" dirty="0" err="1"/>
              <a:t>жетеді.Бірегей</a:t>
            </a:r>
            <a:r>
              <a:rPr lang="ru-RU" sz="2000" dirty="0"/>
              <a:t> </a:t>
            </a:r>
            <a:r>
              <a:rPr lang="ru-RU" sz="2000" dirty="0" err="1"/>
              <a:t>табиғи құбылыс Республикалық маңызы </a:t>
            </a:r>
            <a:r>
              <a:rPr lang="ru-RU" sz="2000" dirty="0"/>
              <a:t>бар </a:t>
            </a:r>
            <a:r>
              <a:rPr lang="ru-RU" sz="2000" dirty="0" err="1"/>
              <a:t>мемлекеттік</a:t>
            </a:r>
            <a:r>
              <a:rPr lang="ru-RU" sz="2000" dirty="0"/>
              <a:t> </a:t>
            </a:r>
            <a:r>
              <a:rPr lang="ru-RU" sz="2000" dirty="0" err="1"/>
              <a:t>табиғат ескерткіші</a:t>
            </a:r>
            <a:r>
              <a:rPr lang="ru-RU" sz="2000" dirty="0"/>
              <a:t> </a:t>
            </a:r>
            <a:r>
              <a:rPr lang="ru-RU" sz="2000" dirty="0" err="1"/>
              <a:t>мәртебесіне ие</a:t>
            </a:r>
            <a:r>
              <a:rPr lang="ru-RU" sz="2000" dirty="0"/>
              <a:t>.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4110"/>
            <a:ext cx="8911687" cy="1280890"/>
          </a:xfrm>
        </p:spPr>
        <p:txBody>
          <a:bodyPr/>
          <a:lstStyle/>
          <a:p>
            <a:r>
              <a:rPr lang="ru-RU" dirty="0" err="1">
                <a:latin typeface="Arial" charset="0"/>
                <a:ea typeface="Arial" charset="0"/>
                <a:cs typeface="Arial" charset="0"/>
              </a:rPr>
              <a:t>Ақтау таулары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ttps://kantengri.kz/images/tours/kanonandpustinia/_MG_3474__P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" b="836"/>
          <a:stretch/>
        </p:blipFill>
        <p:spPr bwMode="auto">
          <a:xfrm>
            <a:off x="290902" y="1309910"/>
            <a:ext cx="6240528" cy="4206681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orage.yvision.kz/images/user/kesman/W8j1a2DtfIjuRRZWfGQm1RQVkJ1y2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6857" y="4922208"/>
            <a:ext cx="2517476" cy="16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ltyn-emel.kz/images-new/003/2/2865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22210"/>
            <a:ext cx="2478186" cy="16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81800" y="1632857"/>
            <a:ext cx="5242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 smtClean="0"/>
              <a:t>Бұл </a:t>
            </a:r>
            <a:r>
              <a:rPr lang="kk-KZ" sz="2000" dirty="0" smtClean="0"/>
              <a:t> </a:t>
            </a:r>
            <a:r>
              <a:rPr lang="kk-KZ" sz="2000" dirty="0" smtClean="0"/>
              <a:t>жерде эоцен кезеңінен (40 млн жыл) плейстоценге (2,5 млн жыл) дейінгі замандарда тіршілік еткен жануарлар сүйектерімен өсімдіктер таңбалары сақталған тұнба қабаттары бар, тек Қазақстанда ғана емес,  бүкіл құрлығымызда </a:t>
            </a:r>
            <a:r>
              <a:rPr lang="kk-KZ" sz="2000" dirty="0" smtClean="0"/>
              <a:t>сирек кездесетін</a:t>
            </a:r>
            <a:r>
              <a:rPr lang="kk-KZ" sz="2000" dirty="0" smtClean="0"/>
              <a:t>, геологиялық, палеонтологиялық ғылыми маңызы зор ерекше жер. </a:t>
            </a:r>
            <a:endParaRPr lang="ru-RU" sz="20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8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4110"/>
            <a:ext cx="3774624" cy="772428"/>
          </a:xfrm>
        </p:spPr>
        <p:txBody>
          <a:bodyPr/>
          <a:lstStyle/>
          <a:p>
            <a:r>
              <a:rPr lang="ru-RU" dirty="0" err="1">
                <a:latin typeface="Arial" charset="0"/>
                <a:ea typeface="Arial" charset="0"/>
                <a:cs typeface="Arial" charset="0"/>
              </a:rPr>
              <a:t>Қатутау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084" name="Picture 12" descr="https://altyn-emel.kz/images-new/1q/988/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484" y="1396538"/>
            <a:ext cx="5735782" cy="43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altyn-emel.kz/images-new/1q/988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6879" y="4858222"/>
            <a:ext cx="2669177" cy="16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plantarium.ru/dat/places/7/748/56748_90ea2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542" y="4858222"/>
            <a:ext cx="3090221" cy="16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3651" y="2024743"/>
            <a:ext cx="4675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«</a:t>
            </a:r>
            <a:r>
              <a:rPr lang="ru-RU" sz="2000" dirty="0" err="1" smtClean="0"/>
              <a:t>Қатутау» </a:t>
            </a:r>
            <a:r>
              <a:rPr lang="ru-RU" sz="2000" dirty="0"/>
              <a:t>Пермь </a:t>
            </a:r>
            <a:r>
              <a:rPr lang="ru-RU" sz="2000" dirty="0" err="1"/>
              <a:t>кезеңінде </a:t>
            </a:r>
            <a:r>
              <a:rPr lang="ru-RU" sz="2000" dirty="0"/>
              <a:t>(240 млн. </a:t>
            </a:r>
            <a:r>
              <a:rPr lang="ru-RU" sz="2000" dirty="0" err="1"/>
              <a:t>жыл</a:t>
            </a:r>
            <a:r>
              <a:rPr lang="ru-RU" sz="2000" dirty="0"/>
              <a:t> </a:t>
            </a:r>
            <a:r>
              <a:rPr lang="ru-RU" sz="2000" dirty="0" err="1"/>
              <a:t>бұрын</a:t>
            </a:r>
            <a:r>
              <a:rPr lang="ru-RU" sz="2000" dirty="0"/>
              <a:t>) 2 </a:t>
            </a:r>
            <a:r>
              <a:rPr lang="ru-RU" sz="2000" dirty="0" err="1"/>
              <a:t>жанартаудың әрекет ету</a:t>
            </a:r>
            <a:r>
              <a:rPr lang="ru-RU" sz="2000" dirty="0"/>
              <a:t> </a:t>
            </a:r>
            <a:r>
              <a:rPr lang="ru-RU" sz="2000" dirty="0" err="1"/>
              <a:t>орнында</a:t>
            </a:r>
            <a:r>
              <a:rPr lang="ru-RU" sz="2000" dirty="0"/>
              <a:t> </a:t>
            </a:r>
            <a:r>
              <a:rPr lang="ru-RU" sz="2000" dirty="0" err="1"/>
              <a:t>пайда</a:t>
            </a:r>
            <a:r>
              <a:rPr lang="ru-RU" sz="2000" dirty="0"/>
              <a:t> </a:t>
            </a:r>
            <a:r>
              <a:rPr lang="ru-RU" sz="2000" dirty="0" err="1"/>
              <a:t>болған</a:t>
            </a:r>
            <a:r>
              <a:rPr lang="ru-RU" sz="2000" dirty="0" smtClean="0"/>
              <a:t>. </a:t>
            </a:r>
            <a:r>
              <a:rPr lang="ru-RU" sz="2000" dirty="0" err="1" smtClean="0"/>
              <a:t>Таулар</a:t>
            </a:r>
            <a:r>
              <a:rPr lang="ru-RU" sz="2000" dirty="0" smtClean="0"/>
              <a:t> </a:t>
            </a:r>
            <a:r>
              <a:rPr lang="ru-RU" sz="2000" dirty="0" err="1"/>
              <a:t>негізінен</a:t>
            </a:r>
            <a:r>
              <a:rPr lang="ru-RU" sz="2000" dirty="0"/>
              <a:t> </a:t>
            </a:r>
            <a:r>
              <a:rPr lang="ru-RU" sz="2000" dirty="0" err="1"/>
              <a:t>лавадан</a:t>
            </a:r>
            <a:r>
              <a:rPr lang="ru-RU" sz="2000" dirty="0"/>
              <a:t> </a:t>
            </a:r>
            <a:r>
              <a:rPr lang="ru-RU" sz="2000" dirty="0" err="1"/>
              <a:t>және онымен</a:t>
            </a:r>
            <a:r>
              <a:rPr lang="ru-RU" sz="2000" dirty="0"/>
              <a:t> </a:t>
            </a:r>
            <a:r>
              <a:rPr lang="ru-RU" sz="2000" dirty="0" err="1"/>
              <a:t>байланысты</a:t>
            </a:r>
            <a:r>
              <a:rPr lang="ru-RU" sz="2000" dirty="0"/>
              <a:t> </a:t>
            </a:r>
            <a:r>
              <a:rPr lang="ru-RU" sz="2000" dirty="0" err="1"/>
              <a:t>жанартау</a:t>
            </a:r>
            <a:r>
              <a:rPr lang="ru-RU" sz="2000" dirty="0"/>
              <a:t> </a:t>
            </a:r>
            <a:r>
              <a:rPr lang="ru-RU" sz="2000" dirty="0" err="1"/>
              <a:t>жыныстарынан</a:t>
            </a:r>
            <a:r>
              <a:rPr lang="ru-RU" sz="2000" dirty="0"/>
              <a:t> </a:t>
            </a:r>
            <a:r>
              <a:rPr lang="ru-RU" sz="2000" dirty="0" err="1"/>
              <a:t>тұрады</a:t>
            </a:r>
            <a:endParaRPr lang="ru-RU" sz="20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624109"/>
            <a:ext cx="3668390" cy="73974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700-</a:t>
            </a:r>
            <a:r>
              <a:rPr lang="kk-KZ" dirty="0">
                <a:latin typeface="Arial" charset="0"/>
                <a:ea typeface="Arial" charset="0"/>
                <a:cs typeface="Arial" charset="0"/>
              </a:rPr>
              <a:t>жылдық тал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AutoShape 2" descr="https://silkadv.com/sites/default/files/Kazahstan/Zapovedniki_parki/Altyn-Emel_park/700_Yers_Iva/0_10_666%20152-min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x-travels.ru/wp-content/uploads/2018/05/i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0281"/>
            <a:ext cx="7293429" cy="41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silkadv.com/sites/default/files/Kazahstan/Zapovedniki_parki/Altyn-Emel_park/700_Yers_Iva/0_3_666%20129-min.JP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s://ant-ufa.com/wp-content/uploads/2018/01/IMG_7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4742" y="4919813"/>
            <a:ext cx="2333103" cy="170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qtg.kz/wp-content/uploads/2017/11/altin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5828" y="4920866"/>
            <a:ext cx="1993007" cy="17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00" y="1730829"/>
            <a:ext cx="43578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Тал радон </a:t>
            </a:r>
            <a:r>
              <a:rPr lang="ru-RU" sz="2000" dirty="0" err="1"/>
              <a:t>бұлағынан сумен</a:t>
            </a:r>
            <a:r>
              <a:rPr lang="ru-RU" sz="2000" dirty="0"/>
              <a:t> </a:t>
            </a:r>
            <a:r>
              <a:rPr lang="ru-RU" sz="2000" dirty="0" err="1"/>
              <a:t>қоректенетін ерекше</a:t>
            </a:r>
            <a:r>
              <a:rPr lang="ru-RU" sz="2000" dirty="0"/>
              <a:t> </a:t>
            </a:r>
            <a:r>
              <a:rPr lang="ru-RU" sz="2000" dirty="0" err="1"/>
              <a:t>жерде</a:t>
            </a:r>
            <a:r>
              <a:rPr lang="ru-RU" sz="2000" dirty="0"/>
              <a:t> </a:t>
            </a:r>
            <a:r>
              <a:rPr lang="ru-RU" sz="2000" dirty="0" err="1"/>
              <a:t>өседі</a:t>
            </a:r>
            <a:r>
              <a:rPr lang="ru-RU" sz="2000" dirty="0" smtClean="0"/>
              <a:t>. </a:t>
            </a:r>
            <a:r>
              <a:rPr lang="kk-KZ" sz="2000" dirty="0" smtClean="0"/>
              <a:t>Оның  жасы ағаштың діңін, бұтақтарымен тамырларын зерттеу арқылы анықталған. Бұл 700 жылдық  тал ағашы 1960 жылы геологиялық жұмыстар жүргізілген кезде табылды. </a:t>
            </a:r>
            <a:endParaRPr lang="ru-RU" sz="20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7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577" y="2810719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latin typeface="Arial" charset="0"/>
                <a:ea typeface="Arial" charset="0"/>
                <a:cs typeface="Arial" charset="0"/>
              </a:rPr>
              <a:t>ПАРК АУМАҒЫНДАҒЫ</a:t>
            </a:r>
            <a:br>
              <a:rPr lang="ru-RU" b="1" dirty="0">
                <a:latin typeface="Arial" charset="0"/>
                <a:ea typeface="Arial" charset="0"/>
                <a:cs typeface="Arial" charset="0"/>
              </a:rPr>
            </a:br>
            <a:r>
              <a:rPr lang="ru-RU" b="1" dirty="0">
                <a:latin typeface="Arial" charset="0"/>
                <a:ea typeface="Arial" charset="0"/>
                <a:cs typeface="Arial" charset="0"/>
              </a:rPr>
              <a:t>Т</a:t>
            </a:r>
            <a:r>
              <a:rPr lang="kk-KZ" b="1" dirty="0" smtClean="0">
                <a:latin typeface="Arial" charset="0"/>
                <a:ea typeface="Arial" charset="0"/>
                <a:cs typeface="Arial" charset="0"/>
              </a:rPr>
              <a:t>АРИХИ-МӘДЕНИ</a:t>
            </a: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 ЕСКЕРТКІШТЕР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49" y="623232"/>
            <a:ext cx="4295721" cy="1125177"/>
          </a:xfrm>
        </p:spPr>
        <p:txBody>
          <a:bodyPr>
            <a:noAutofit/>
          </a:bodyPr>
          <a:lstStyle/>
          <a:p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«Ошақтас тас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»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122" name="Picture 2" descr="https://altyn-emel.kz/images-new/003/3/14932053044aefe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849" y="1416333"/>
            <a:ext cx="5623780" cy="42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0-tub-ru.yandex.net/i?id=651dc6b6f628ebec8c363a876e70f57a-l&amp;ref=rim&amp;n=13&amp;w=1920&amp;h=1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12974"/>
            <a:ext cx="2638439" cy="21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orum.knives.kz/uploads/monthly_2018_05/large.20180430_111853.jpg.786c609fed0ab3529a5614c30315a8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1715" y="4412974"/>
            <a:ext cx="3153340" cy="21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2570" y="1951672"/>
            <a:ext cx="5105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Шыңғысхан туралы аңызда жауынгерлеріне тамақ дайындайтын үлкен қазан туралы айтылған. Аңызда ол қазан биік үш тастың үстінде </a:t>
            </a:r>
            <a:r>
              <a:rPr lang="kk-KZ" dirty="0" smtClean="0"/>
              <a:t>тұрған</a:t>
            </a:r>
            <a:r>
              <a:rPr lang="kk-KZ" dirty="0" smtClean="0"/>
              <a:t>. Қалқан тауларының жанында тұрған ұзындығы 2 м биік үш тас </a:t>
            </a:r>
            <a:r>
              <a:rPr lang="kk-KZ" dirty="0" smtClean="0"/>
              <a:t>ошаққа </a:t>
            </a:r>
            <a:r>
              <a:rPr lang="kk-KZ" dirty="0" smtClean="0"/>
              <a:t>ұқсайды.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86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42" y="674914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Arial" charset="0"/>
                <a:ea typeface="Arial" charset="0"/>
                <a:cs typeface="Arial" charset="0"/>
              </a:rPr>
              <a:t>Ш.Уәлиханов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 smtClean="0">
                <a:latin typeface="Arial" charset="0"/>
                <a:ea typeface="Arial" charset="0"/>
                <a:cs typeface="Arial" charset="0"/>
              </a:rPr>
              <a:t>бастауы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6" name="Picture 2" descr="https://7d9e88a8-f178-4098-bea5-48d960920605.selcdn.net/64d196fd-feef-485e-9a4e-0d236cc0f149/-/resize/x833/-/quality/lighter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781" y="1389747"/>
            <a:ext cx="5752990" cy="35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ltyn-emel.kz/images-new/0_4_070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5986" y="4920194"/>
            <a:ext cx="2765977" cy="17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ltyn-emel.kz/images-new/0_1_065min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770" y="4920194"/>
            <a:ext cx="3047959" cy="17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76771" y="1444738"/>
            <a:ext cx="60751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«Айғайқұм» </a:t>
            </a:r>
            <a:r>
              <a:rPr lang="ru-RU" dirty="0" err="1" smtClean="0"/>
              <a:t>табиғи ескерткішінің </a:t>
            </a:r>
            <a:r>
              <a:rPr lang="ru-RU" dirty="0" err="1" smtClean="0"/>
              <a:t>етегінде</a:t>
            </a:r>
            <a:r>
              <a:rPr lang="ru-RU" dirty="0"/>
              <a:t>, 1,5 </a:t>
            </a:r>
            <a:r>
              <a:rPr lang="ru-RU" dirty="0" err="1"/>
              <a:t>шақырым қашықтықта Шоқан Уәлихановтың есімі</a:t>
            </a:r>
            <a:r>
              <a:rPr lang="ru-RU" dirty="0"/>
              <a:t> </a:t>
            </a:r>
            <a:r>
              <a:rPr lang="ru-RU" dirty="0" err="1"/>
              <a:t>берілген</a:t>
            </a:r>
            <a:r>
              <a:rPr lang="ru-RU" dirty="0"/>
              <a:t> </a:t>
            </a:r>
            <a:r>
              <a:rPr lang="ru-RU" dirty="0" err="1" smtClean="0"/>
              <a:t>бастау</a:t>
            </a:r>
            <a:r>
              <a:rPr lang="ru-RU" dirty="0" smtClean="0"/>
              <a:t> </a:t>
            </a:r>
            <a:r>
              <a:rPr lang="ru-RU" dirty="0"/>
              <a:t>бар. 1856 </a:t>
            </a:r>
            <a:r>
              <a:rPr lang="ru-RU" dirty="0" err="1"/>
              <a:t>жылы</a:t>
            </a:r>
            <a:r>
              <a:rPr lang="ru-RU" dirty="0"/>
              <a:t> </a:t>
            </a:r>
            <a:r>
              <a:rPr lang="ru-RU" dirty="0" err="1"/>
              <a:t>Ресейден</a:t>
            </a:r>
            <a:r>
              <a:rPr lang="ru-RU" dirty="0"/>
              <a:t> </a:t>
            </a:r>
            <a:r>
              <a:rPr lang="ru-RU" dirty="0" err="1"/>
              <a:t>Қашқарияға саяхат</a:t>
            </a:r>
            <a:r>
              <a:rPr lang="ru-RU" dirty="0"/>
              <a:t> </a:t>
            </a:r>
            <a:r>
              <a:rPr lang="ru-RU" dirty="0" err="1"/>
              <a:t>кезінде</a:t>
            </a:r>
            <a:r>
              <a:rPr lang="ru-RU" dirty="0"/>
              <a:t> осы </a:t>
            </a:r>
            <a:r>
              <a:rPr lang="ru-RU" dirty="0" err="1"/>
              <a:t>жерде</a:t>
            </a:r>
            <a:r>
              <a:rPr lang="ru-RU" dirty="0"/>
              <a:t> </a:t>
            </a:r>
            <a:r>
              <a:rPr lang="ru-RU" dirty="0" err="1"/>
              <a:t>ағартушы-ғалым Шоқан Уәлиханов өз экспедициясымен</a:t>
            </a:r>
            <a:r>
              <a:rPr lang="ru-RU" dirty="0"/>
              <a:t> </a:t>
            </a:r>
            <a:r>
              <a:rPr lang="ru-RU" dirty="0" err="1"/>
              <a:t>демалады</a:t>
            </a:r>
            <a:r>
              <a:rPr lang="ru-RU" dirty="0"/>
              <a:t>. </a:t>
            </a:r>
            <a:r>
              <a:rPr lang="ru-RU" dirty="0" err="1"/>
              <a:t>Өз еңбектерінде ол</a:t>
            </a:r>
            <a:r>
              <a:rPr lang="ru-RU" dirty="0"/>
              <a:t> </a:t>
            </a:r>
            <a:r>
              <a:rPr lang="ru-RU" dirty="0" err="1"/>
              <a:t>көрген жерлерін</a:t>
            </a:r>
            <a:r>
              <a:rPr lang="ru-RU" dirty="0"/>
              <a:t> </a:t>
            </a:r>
            <a:r>
              <a:rPr lang="ru-RU" dirty="0" err="1"/>
              <a:t>сипаттады</a:t>
            </a:r>
            <a:r>
              <a:rPr lang="ru-RU" dirty="0"/>
              <a:t>. </a:t>
            </a:r>
            <a:r>
              <a:rPr lang="ru-RU" dirty="0" err="1"/>
              <a:t>Бұлақтың суы</a:t>
            </a:r>
            <a:r>
              <a:rPr lang="ru-RU" dirty="0"/>
              <a:t> </a:t>
            </a:r>
            <a:r>
              <a:rPr lang="ru-RU" dirty="0" err="1"/>
              <a:t>емдік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саналады</a:t>
            </a:r>
            <a:r>
              <a:rPr lang="ru-RU" dirty="0"/>
              <a:t>. </a:t>
            </a:r>
            <a:r>
              <a:rPr lang="ru-RU" dirty="0" err="1"/>
              <a:t>Жақын жерде</a:t>
            </a:r>
            <a:r>
              <a:rPr lang="ru-RU" dirty="0"/>
              <a:t> </a:t>
            </a:r>
            <a:r>
              <a:rPr lang="ru-RU" dirty="0" err="1"/>
              <a:t>реликті</a:t>
            </a:r>
            <a:r>
              <a:rPr lang="ru-RU" dirty="0"/>
              <a:t> </a:t>
            </a:r>
            <a:r>
              <a:rPr lang="ru-RU" dirty="0" err="1"/>
              <a:t>тораңғы тоғайы орналасқан.</a:t>
            </a:r>
            <a:r>
              <a:rPr lang="ru-RU" dirty="0"/>
              <a:t> </a:t>
            </a:r>
            <a:r>
              <a:rPr lang="ru-RU" dirty="0" err="1"/>
              <a:t>Оның жасы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ru-RU" dirty="0" err="1"/>
              <a:t>мың жыл</a:t>
            </a:r>
            <a:r>
              <a:rPr lang="ru-RU" dirty="0"/>
              <a:t>. </a:t>
            </a:r>
            <a:r>
              <a:rPr lang="ru-RU" dirty="0" err="1"/>
              <a:t>Жазда</a:t>
            </a:r>
            <a:r>
              <a:rPr lang="ru-RU" dirty="0"/>
              <a:t> </a:t>
            </a:r>
            <a:r>
              <a:rPr lang="ru-RU" dirty="0" err="1"/>
              <a:t>мұнда барлық өсімдіктер қурап кетеді</a:t>
            </a:r>
            <a:r>
              <a:rPr lang="ru-RU" dirty="0"/>
              <a:t>, </a:t>
            </a:r>
            <a:r>
              <a:rPr lang="ru-RU" dirty="0" err="1"/>
              <a:t>бірақ тораңғы жапырақты қалпында қалады.</a:t>
            </a:r>
            <a:r>
              <a:rPr lang="ru-RU" dirty="0"/>
              <a:t> </a:t>
            </a:r>
            <a:r>
              <a:rPr lang="ru-RU" dirty="0" err="1"/>
              <a:t>Тораңғы Қазақстанның Қызыл кітабына</a:t>
            </a:r>
            <a:r>
              <a:rPr lang="ru-RU" dirty="0"/>
              <a:t> </a:t>
            </a:r>
            <a:r>
              <a:rPr lang="ru-RU" dirty="0" err="1"/>
              <a:t>енгізілген</a:t>
            </a:r>
            <a:r>
              <a:rPr lang="ru-RU" dirty="0"/>
              <a:t>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29" y="624110"/>
            <a:ext cx="3628971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Бесшатыр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сақ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r>
              <a:rPr lang="ru-RU" dirty="0" err="1">
                <a:latin typeface="Arial" charset="0"/>
                <a:ea typeface="Arial" charset="0"/>
                <a:cs typeface="Arial" charset="0"/>
              </a:rPr>
              <a:t>қорғандары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https://nationalgeographic.kz/wp-content/uploads/2017/08/KB2A1216545465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461" y="4509238"/>
            <a:ext cx="3009669" cy="20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hotosight.ru/img/d/a5a/6011864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129" y="1157511"/>
            <a:ext cx="6160375" cy="33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3/30/Besshatyr.jpg/1200px-Besshaty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4755" y="4509238"/>
            <a:ext cx="3011558" cy="20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48504" y="1661610"/>
            <a:ext cx="54298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Сақ заманының ең ірі</a:t>
            </a:r>
            <a:r>
              <a:rPr lang="ru-RU" dirty="0"/>
              <a:t> </a:t>
            </a:r>
            <a:r>
              <a:rPr lang="ru-RU" dirty="0" err="1"/>
              <a:t>қорымдарының бірі</a:t>
            </a:r>
            <a:r>
              <a:rPr lang="ru-RU" dirty="0"/>
              <a:t> (2500 3000 </a:t>
            </a:r>
            <a:r>
              <a:rPr lang="ru-RU" dirty="0" err="1"/>
              <a:t>жыл</a:t>
            </a:r>
            <a:r>
              <a:rPr lang="ru-RU" dirty="0"/>
              <a:t> </a:t>
            </a:r>
            <a:r>
              <a:rPr lang="ru-RU" dirty="0" err="1"/>
              <a:t>бұрын</a:t>
            </a:r>
            <a:r>
              <a:rPr lang="ru-RU" dirty="0"/>
              <a:t>).31 </a:t>
            </a:r>
            <a:r>
              <a:rPr lang="ru-RU" dirty="0" err="1"/>
              <a:t>үлкен</a:t>
            </a:r>
            <a:r>
              <a:rPr lang="ru-RU" dirty="0"/>
              <a:t>, орта </a:t>
            </a:r>
            <a:r>
              <a:rPr lang="ru-RU" dirty="0" err="1"/>
              <a:t>және кіші</a:t>
            </a:r>
            <a:r>
              <a:rPr lang="ru-RU" dirty="0"/>
              <a:t> </a:t>
            </a:r>
            <a:r>
              <a:rPr lang="ru-RU" dirty="0" err="1"/>
              <a:t>қорғандардан тұрады</a:t>
            </a:r>
            <a:r>
              <a:rPr lang="ru-RU" dirty="0"/>
              <a:t>, </a:t>
            </a:r>
            <a:r>
              <a:rPr lang="ru-RU" dirty="0" err="1"/>
              <a:t>ең үлкен қорған диаметрі</a:t>
            </a:r>
            <a:r>
              <a:rPr lang="ru-RU" dirty="0"/>
              <a:t> 104 метр </a:t>
            </a:r>
            <a:r>
              <a:rPr lang="ru-RU" dirty="0" err="1"/>
              <a:t>және биіктігі</a:t>
            </a:r>
            <a:r>
              <a:rPr lang="ru-RU" dirty="0"/>
              <a:t> 18 </a:t>
            </a:r>
            <a:r>
              <a:rPr lang="ru-RU" dirty="0" err="1"/>
              <a:t>метрге</a:t>
            </a:r>
            <a:r>
              <a:rPr lang="ru-RU" dirty="0"/>
              <a:t> </a:t>
            </a:r>
            <a:r>
              <a:rPr lang="ru-RU" dirty="0" err="1"/>
              <a:t>жетеді.Менгирлермен</a:t>
            </a:r>
            <a:r>
              <a:rPr lang="ru-RU" dirty="0"/>
              <a:t> </a:t>
            </a:r>
            <a:r>
              <a:rPr lang="ru-RU" dirty="0" err="1"/>
              <a:t>қоршалған-мегалиттерден жасалған тас</a:t>
            </a:r>
            <a:r>
              <a:rPr lang="ru-RU" dirty="0"/>
              <a:t> </a:t>
            </a:r>
            <a:r>
              <a:rPr lang="ru-RU" dirty="0" err="1"/>
              <a:t>қоршау</a:t>
            </a:r>
            <a:r>
              <a:rPr lang="ru-RU" dirty="0"/>
              <a:t>. </a:t>
            </a:r>
            <a:r>
              <a:rPr lang="ru-RU" dirty="0" err="1"/>
              <a:t>Менгирлер</a:t>
            </a:r>
            <a:r>
              <a:rPr lang="ru-RU" dirty="0"/>
              <a:t> </a:t>
            </a:r>
            <a:r>
              <a:rPr lang="ru-RU" dirty="0" err="1"/>
              <a:t>құдайлар әлемін адамдар</a:t>
            </a:r>
            <a:r>
              <a:rPr lang="ru-RU" dirty="0"/>
              <a:t> </a:t>
            </a:r>
            <a:r>
              <a:rPr lang="ru-RU" dirty="0" err="1"/>
              <a:t>әлемінен қорғайды.</a:t>
            </a:r>
            <a:r>
              <a:rPr lang="ru-RU" dirty="0"/>
              <a:t> </a:t>
            </a:r>
            <a:r>
              <a:rPr lang="ru-RU" dirty="0" err="1"/>
              <a:t>Мәңгілік қамқоршылар патшаларының тыныштығын сақтайды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4109"/>
            <a:ext cx="2913353" cy="747490"/>
          </a:xfrm>
        </p:spPr>
        <p:txBody>
          <a:bodyPr/>
          <a:lstStyle/>
          <a:p>
            <a:r>
              <a:rPr lang="kk-KZ" dirty="0">
                <a:latin typeface="Arial" charset="0"/>
                <a:ea typeface="Arial" charset="0"/>
                <a:cs typeface="Arial" charset="0"/>
              </a:rPr>
              <a:t>Таңбалы тас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203" y="1371599"/>
            <a:ext cx="6380922" cy="403116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07" y="5054047"/>
            <a:ext cx="3101009" cy="18039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27372" y="1161323"/>
            <a:ext cx="50727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Ұлттық 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парк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аумағында тағы бір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тарихи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ескерткіштерге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жататын-тастағы таңбалар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.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Тастағы таңбалар сонау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темір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дәуірінен бастап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қола, 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орта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ғасырларды қамтиды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.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Суреттерге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қарап, аумақта қандай тайпалардың өмірсүргендігі және олардың тұрмыс-тірішлігін, салт-дәстүрін, діни-нанымдарын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байқауға болады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.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Суреттерде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көбінде жаяу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немесе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қолына қару ұстаған адамдар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бейнеленген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.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Олардың садақпен 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архар,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тауешкі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,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бұғы аулаған және өзара қарумен шайқасқан суреттері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көп таралған.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Ең қызығы –Тайғақ шатқалынан табылған Буддалық жазу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.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Тағы көп таңбалар негізінен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Қараеспе, Теректі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,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Тайғақ және Қызылауыз сайларында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шоғырланған.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Соған қарағанда, бұл жерлер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сол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дәуірдің адамдары</a:t>
            </a:r>
            <a:r>
              <a:rPr lang="ru-RU" b="0" i="0" dirty="0">
                <a:solidFill>
                  <a:srgbClr val="2D4359"/>
                </a:solidFill>
                <a:effectLst/>
                <a:latin typeface="Arial" charset="0"/>
              </a:rPr>
              <a:t> </a:t>
            </a:r>
            <a:r>
              <a:rPr lang="ru-RU" b="0" i="0" dirty="0" err="1">
                <a:solidFill>
                  <a:srgbClr val="2D4359"/>
                </a:solidFill>
                <a:effectLst/>
                <a:latin typeface="Arial" charset="0"/>
              </a:rPr>
              <a:t>үшін қолайлы болғанға ұқсайды.</a:t>
            </a:r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7343" y="-283028"/>
            <a:ext cx="3016560" cy="2132574"/>
          </a:xfrm>
          <a:prstGeom prst="rect">
            <a:avLst/>
          </a:prstGeom>
        </p:spPr>
      </p:pic>
      <p:pic>
        <p:nvPicPr>
          <p:cNvPr id="9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360" y="5042733"/>
            <a:ext cx="3140765" cy="18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9648" y="3195045"/>
            <a:ext cx="77686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>
                <a:latin typeface="Arial" charset="0"/>
                <a:ea typeface="Arial" charset="0"/>
                <a:cs typeface="Arial" charset="0"/>
              </a:rPr>
              <a:t>Назарларыңызға рахмет!</a:t>
            </a:r>
            <a:endParaRPr lang="ru-RU" sz="440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5534" y="728928"/>
            <a:ext cx="6337066" cy="61686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dirty="0" err="1" smtClean="0">
                <a:latin typeface="Arial" charset="0"/>
                <a:ea typeface="Arial" charset="0"/>
                <a:cs typeface="Arial" charset="0"/>
              </a:rPr>
              <a:t>Алтын-Емел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kk-KZ" dirty="0" smtClean="0">
                <a:latin typeface="Arial" charset="0"/>
                <a:ea typeface="Arial" charset="0"/>
                <a:cs typeface="Arial" charset="0"/>
              </a:rPr>
              <a:t>МҰТП-ң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kk-KZ" dirty="0" smtClean="0">
                <a:latin typeface="Arial" charset="0"/>
                <a:ea typeface="Arial" charset="0"/>
                <a:cs typeface="Arial" charset="0"/>
              </a:rPr>
              <a:t>тарихы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7180" y="1935534"/>
            <a:ext cx="10000116" cy="2360796"/>
          </a:xfrm>
        </p:spPr>
        <p:txBody>
          <a:bodyPr>
            <a:noAutofit/>
          </a:bodyPr>
          <a:lstStyle/>
          <a:p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Жануарлар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және өсімдіктер әлемін қорғау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мен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көбейту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экологиялық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туризм мен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жергілікті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тұрғындардың дәстүрлі табиғат пайдалануын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дамыту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есебімен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1996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жылы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«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Алтынемел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мемлекеттік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ұлттық табиғи паркі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ұйымдастырылған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Ұлттық парктің ерекше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табиғаты оның орналасуында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Шығыстан </a:t>
            </a:r>
            <a:r>
              <a:rPr lang="ru-RU" sz="2400" dirty="0" err="1" smtClean="0">
                <a:latin typeface="Arial" charset="0"/>
                <a:ea typeface="Arial" charset="0"/>
                <a:cs typeface="Arial" charset="0"/>
              </a:rPr>
              <a:t>батысқа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, Орталық Азияға созылып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жатқан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Тұран және Жоңғар шөлі, шығыс және оңтүстік-шығыс бағытқа қарай Қытай, Моңғолияға созылып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жатқан биографиялық аумақта орналасуында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Бұндай аумақта орналасқандықтан әрқашанда биологиялық, ландшафттық ерекшеліктер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болады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endParaRPr lang="ru-RU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9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3083" y="2271757"/>
            <a:ext cx="10418865" cy="1376517"/>
          </a:xfrm>
        </p:spPr>
        <p:txBody>
          <a:bodyPr>
            <a:noAutofit/>
          </a:bodyPr>
          <a:lstStyle/>
          <a:p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Ұлттық парктің  табиғаты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сан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алуан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түрлі болып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келеді.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Бұл жерлерде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60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түрлі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эндемик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және жоғалу қаупі төнген өсімдіктерді кездестіруге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болады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Олардың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29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түрі Қызыл кітапқа тіркелген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Кейбір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 err="1" smtClean="0">
                <a:latin typeface="Arial" charset="0"/>
                <a:ea typeface="Arial" charset="0"/>
                <a:cs typeface="Arial" charset="0"/>
              </a:rPr>
              <a:t>түрлері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тек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ұлттық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парк </a:t>
            </a:r>
            <a:r>
              <a:rPr lang="ru-RU" sz="2400" dirty="0" err="1">
                <a:latin typeface="Arial" charset="0"/>
                <a:ea typeface="Arial" charset="0"/>
                <a:cs typeface="Arial" charset="0"/>
              </a:rPr>
              <a:t>аумағында ғана кездеседі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. </a:t>
            </a:r>
            <a:endParaRPr lang="ru-RU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5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2580" y="1868128"/>
            <a:ext cx="1027138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Бұл жайдан</a:t>
            </a:r>
            <a:r>
              <a:rPr lang="ru-RU" sz="2400" dirty="0"/>
              <a:t> </a:t>
            </a:r>
            <a:r>
              <a:rPr lang="ru-RU" sz="2400" dirty="0" err="1"/>
              <a:t>бөлек паркте</a:t>
            </a:r>
            <a:r>
              <a:rPr lang="ru-RU" sz="2400" dirty="0"/>
              <a:t> </a:t>
            </a:r>
            <a:r>
              <a:rPr lang="ru-RU" sz="2400" dirty="0" err="1"/>
              <a:t>Қазақстандағы Қызыл кітапқа енген</a:t>
            </a:r>
            <a:r>
              <a:rPr lang="ru-RU" sz="2400" dirty="0"/>
              <a:t> </a:t>
            </a:r>
            <a:r>
              <a:rPr lang="ru-RU" sz="2400" dirty="0" err="1"/>
              <a:t>құлан, қарақұйрықтың ең көп популяциясы</a:t>
            </a:r>
            <a:r>
              <a:rPr lang="ru-RU" sz="2400" dirty="0"/>
              <a:t> </a:t>
            </a:r>
            <a:r>
              <a:rPr lang="ru-RU" sz="2400" dirty="0" err="1"/>
              <a:t>мекендейді</a:t>
            </a:r>
            <a:r>
              <a:rPr lang="ru-RU" sz="2400" dirty="0"/>
              <a:t>. </a:t>
            </a:r>
            <a:r>
              <a:rPr lang="ru-RU" sz="2400" dirty="0" err="1"/>
              <a:t>Паркте</a:t>
            </a:r>
            <a:r>
              <a:rPr lang="ru-RU" sz="2400" dirty="0"/>
              <a:t> </a:t>
            </a:r>
            <a:r>
              <a:rPr lang="ru-RU" sz="2400" dirty="0" err="1"/>
              <a:t>жыртқыш құстардың </a:t>
            </a:r>
            <a:r>
              <a:rPr lang="ru-RU" sz="2400" dirty="0"/>
              <a:t>да </a:t>
            </a:r>
            <a:r>
              <a:rPr lang="ru-RU" sz="2400" dirty="0" err="1"/>
              <a:t>түрлері өте көп</a:t>
            </a:r>
            <a:r>
              <a:rPr lang="ru-RU" sz="2400" dirty="0"/>
              <a:t>. «</a:t>
            </a:r>
            <a:r>
              <a:rPr lang="ru-RU" sz="2400" dirty="0" err="1" smtClean="0"/>
              <a:t>Алтын-Емел</a:t>
            </a:r>
            <a:r>
              <a:rPr lang="ru-RU" sz="2400" dirty="0"/>
              <a:t>» </a:t>
            </a:r>
            <a:r>
              <a:rPr lang="ru-RU" sz="2400" dirty="0" err="1"/>
              <a:t>мемлекеттік</a:t>
            </a:r>
            <a:r>
              <a:rPr lang="ru-RU" sz="2400" dirty="0"/>
              <a:t> </a:t>
            </a:r>
            <a:r>
              <a:rPr lang="ru-RU" sz="2400" dirty="0" err="1"/>
              <a:t>ұлттық табиғи паркі</a:t>
            </a:r>
            <a:r>
              <a:rPr lang="ru-RU" sz="2400" dirty="0"/>
              <a:t> Пржевальский </a:t>
            </a:r>
            <a:r>
              <a:rPr lang="ru-RU" sz="2400" dirty="0" err="1" smtClean="0"/>
              <a:t>жылқысын табиғатқа </a:t>
            </a:r>
            <a:r>
              <a:rPr lang="ru-RU" sz="2400" dirty="0" err="1"/>
              <a:t>қайта қайтару үшін сынақ жұмыстарын жасап</a:t>
            </a:r>
            <a:r>
              <a:rPr lang="ru-RU" sz="2400" dirty="0"/>
              <a:t> </a:t>
            </a:r>
            <a:r>
              <a:rPr lang="ru-RU" sz="2400" dirty="0" err="1"/>
              <a:t>отырған еліміздегі</a:t>
            </a:r>
            <a:r>
              <a:rPr lang="ru-RU" sz="2400" dirty="0"/>
              <a:t> </a:t>
            </a:r>
            <a:r>
              <a:rPr lang="ru-RU" sz="2400" dirty="0" err="1"/>
              <a:t>жалғыз </a:t>
            </a:r>
            <a:r>
              <a:rPr lang="ru-RU" sz="2400" dirty="0"/>
              <a:t>парк.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1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490" y="2592057"/>
            <a:ext cx="6630587" cy="1280890"/>
          </a:xfrm>
        </p:spPr>
        <p:txBody>
          <a:bodyPr>
            <a:noAutofit/>
          </a:bodyPr>
          <a:lstStyle/>
          <a:p>
            <a:pPr algn="ctr"/>
            <a:r>
              <a:rPr lang="ru-RU" sz="4400">
                <a:latin typeface="Arial" charset="0"/>
                <a:ea typeface="Arial" charset="0"/>
                <a:cs typeface="Arial" charset="0"/>
              </a:rPr>
              <a:t>Алтын</a:t>
            </a:r>
            <a:r>
              <a:rPr lang="en-US" sz="440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kk-KZ" sz="4400">
                <a:latin typeface="Arial" charset="0"/>
                <a:ea typeface="Arial" charset="0"/>
                <a:cs typeface="Arial" charset="0"/>
              </a:rPr>
              <a:t>Емел МҰТП</a:t>
            </a:r>
            <a:r>
              <a:rPr lang="en-US" sz="440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kk-KZ" sz="4400">
                <a:latin typeface="Arial" charset="0"/>
                <a:ea typeface="Arial" charset="0"/>
                <a:cs typeface="Arial" charset="0"/>
              </a:rPr>
              <a:t>ң</a:t>
            </a:r>
            <a:br>
              <a:rPr lang="kk-KZ" sz="4400">
                <a:latin typeface="Arial" charset="0"/>
                <a:ea typeface="Arial" charset="0"/>
                <a:cs typeface="Arial" charset="0"/>
              </a:rPr>
            </a:br>
            <a:r>
              <a:rPr lang="kk-KZ" sz="4400">
                <a:latin typeface="Arial" charset="0"/>
                <a:ea typeface="Arial" charset="0"/>
                <a:cs typeface="Arial" charset="0"/>
              </a:rPr>
              <a:t>жануарлар әлемі</a:t>
            </a:r>
            <a:endParaRPr lang="ru-RU" sz="44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8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5561" y="1764890"/>
            <a:ext cx="9793799" cy="3777622"/>
          </a:xfrm>
        </p:spPr>
        <p:txBody>
          <a:bodyPr>
            <a:normAutofit/>
          </a:bodyPr>
          <a:lstStyle/>
          <a:p>
            <a:r>
              <a:rPr lang="ru-RU" sz="2400" dirty="0" err="1"/>
              <a:t>Жануарлар</a:t>
            </a:r>
            <a:r>
              <a:rPr lang="ru-RU" sz="2400" dirty="0"/>
              <a:t> </a:t>
            </a:r>
            <a:r>
              <a:rPr lang="ru-RU" sz="2400" dirty="0" err="1"/>
              <a:t>үшін </a:t>
            </a:r>
            <a:r>
              <a:rPr lang="ru-RU" sz="2400" dirty="0" smtClean="0"/>
              <a:t>«Алтын- </a:t>
            </a:r>
            <a:r>
              <a:rPr lang="ru-RU" sz="2400" dirty="0" err="1" smtClean="0"/>
              <a:t>Емел</a:t>
            </a:r>
            <a:r>
              <a:rPr lang="ru-RU" sz="2400" dirty="0" smtClean="0"/>
              <a:t>» </a:t>
            </a:r>
            <a:r>
              <a:rPr lang="ru-RU" sz="2400" dirty="0" err="1" smtClean="0"/>
              <a:t>ұлттық </a:t>
            </a:r>
            <a:r>
              <a:rPr lang="ru-RU" sz="2400" dirty="0" err="1"/>
              <a:t>паркі</a:t>
            </a:r>
            <a:r>
              <a:rPr lang="ru-RU" sz="2400" dirty="0"/>
              <a:t> </a:t>
            </a:r>
            <a:r>
              <a:rPr lang="ru-RU" sz="2400" dirty="0" err="1"/>
              <a:t>бірегей</a:t>
            </a:r>
            <a:r>
              <a:rPr lang="ru-RU" sz="2400" dirty="0"/>
              <a:t> </a:t>
            </a:r>
            <a:r>
              <a:rPr lang="ru-RU" sz="2400" dirty="0" err="1"/>
              <a:t>табиғи аумақ болып</a:t>
            </a:r>
            <a:r>
              <a:rPr lang="ru-RU" sz="2400" dirty="0"/>
              <a:t> </a:t>
            </a:r>
            <a:r>
              <a:rPr lang="ru-RU" sz="2400" dirty="0" err="1"/>
              <a:t>табылады</a:t>
            </a:r>
            <a:r>
              <a:rPr lang="ru-RU" sz="2400" dirty="0"/>
              <a:t>. Парк </a:t>
            </a:r>
            <a:r>
              <a:rPr lang="ru-RU" sz="2400" dirty="0" err="1"/>
              <a:t>ыстық </a:t>
            </a:r>
            <a:r>
              <a:rPr lang="ru-RU" sz="2400" dirty="0"/>
              <a:t>Орта Азия мен </a:t>
            </a:r>
            <a:r>
              <a:rPr lang="ru-RU" sz="2400" dirty="0" err="1"/>
              <a:t>суық Сібір</a:t>
            </a:r>
            <a:r>
              <a:rPr lang="ru-RU" sz="2400" dirty="0"/>
              <a:t> </a:t>
            </a:r>
            <a:r>
              <a:rPr lang="ru-RU" sz="2400" dirty="0" err="1"/>
              <a:t>арасындағы аралық географиялық орынды</a:t>
            </a:r>
            <a:r>
              <a:rPr lang="ru-RU" sz="2400" dirty="0"/>
              <a:t> </a:t>
            </a:r>
            <a:r>
              <a:rPr lang="ru-RU" sz="2400" dirty="0" err="1"/>
              <a:t>алады</a:t>
            </a:r>
            <a:r>
              <a:rPr lang="ru-RU" sz="2400" dirty="0"/>
              <a:t> </a:t>
            </a:r>
            <a:r>
              <a:rPr lang="ru-RU" sz="2400" dirty="0" err="1"/>
              <a:t>және олардың арасындағы байланыс</a:t>
            </a:r>
            <a:r>
              <a:rPr lang="ru-RU" sz="2400" dirty="0"/>
              <a:t> </a:t>
            </a:r>
            <a:r>
              <a:rPr lang="ru-RU" sz="2400" dirty="0" err="1"/>
              <a:t>болып</a:t>
            </a:r>
            <a:r>
              <a:rPr lang="ru-RU" sz="2400" dirty="0"/>
              <a:t> </a:t>
            </a:r>
            <a:r>
              <a:rPr lang="ru-RU" sz="2400" dirty="0" err="1"/>
              <a:t>табылады</a:t>
            </a:r>
            <a:r>
              <a:rPr lang="ru-RU" sz="2400" dirty="0"/>
              <a:t>. </a:t>
            </a:r>
            <a:r>
              <a:rPr lang="ru-RU" sz="2400" dirty="0" err="1"/>
              <a:t>Сондықтан мұнда оңтүстік және </a:t>
            </a:r>
            <a:r>
              <a:rPr lang="ru-RU" sz="2400" dirty="0" err="1" smtClean="0"/>
              <a:t>солтүстік </a:t>
            </a:r>
            <a:r>
              <a:rPr lang="ru-RU" sz="2400" dirty="0" err="1"/>
              <a:t>жануарлар</a:t>
            </a:r>
            <a:r>
              <a:rPr lang="ru-RU" sz="2400" dirty="0"/>
              <a:t> </a:t>
            </a:r>
            <a:r>
              <a:rPr lang="ru-RU" sz="2400" dirty="0" err="1"/>
              <a:t>түрлері бір</a:t>
            </a:r>
            <a:r>
              <a:rPr lang="ru-RU" sz="2400" dirty="0"/>
              <a:t> </a:t>
            </a:r>
            <a:r>
              <a:rPr lang="ru-RU" sz="2400" dirty="0" err="1"/>
              <a:t>уақытта өмір сүреді, олардың кейбіреулері</a:t>
            </a:r>
            <a:r>
              <a:rPr lang="ru-RU" sz="2400" dirty="0"/>
              <a:t> </a:t>
            </a:r>
            <a:r>
              <a:rPr lang="ru-RU" sz="2400" dirty="0" err="1"/>
              <a:t>ұлттық парктің аумағы арқылы полигондардың шекарасынан</a:t>
            </a:r>
            <a:r>
              <a:rPr lang="ru-RU" sz="2400" dirty="0"/>
              <a:t> </a:t>
            </a:r>
            <a:r>
              <a:rPr lang="ru-RU" sz="2400" dirty="0" err="1"/>
              <a:t>өтеді.</a:t>
            </a:r>
            <a:r>
              <a:rPr lang="ru-RU" sz="2400" dirty="0"/>
              <a:t> </a:t>
            </a:r>
            <a:r>
              <a:rPr lang="ru-RU" sz="2400" dirty="0" err="1"/>
              <a:t>Паркте</a:t>
            </a:r>
            <a:r>
              <a:rPr lang="ru-RU" sz="2400" dirty="0"/>
              <a:t> </a:t>
            </a:r>
            <a:r>
              <a:rPr lang="ru-RU" sz="2400" dirty="0" err="1"/>
              <a:t>жануарлардың </a:t>
            </a:r>
            <a:r>
              <a:rPr lang="ru-RU" sz="2400" dirty="0"/>
              <a:t>393 </a:t>
            </a:r>
            <a:r>
              <a:rPr lang="ru-RU" sz="2400" dirty="0" err="1"/>
              <a:t>түрі мекендейді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1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929" y="1602658"/>
            <a:ext cx="11371005" cy="3777622"/>
          </a:xfrm>
        </p:spPr>
        <p:txBody>
          <a:bodyPr>
            <a:noAutofit/>
          </a:bodyPr>
          <a:lstStyle/>
          <a:p>
            <a:r>
              <a:rPr lang="ru-RU" sz="2400" dirty="0" err="1"/>
              <a:t>Парктің сүтқоректілері </a:t>
            </a:r>
            <a:r>
              <a:rPr lang="ru-RU" sz="2400" dirty="0"/>
              <a:t>80 </a:t>
            </a:r>
            <a:r>
              <a:rPr lang="ru-RU" sz="2400" dirty="0" err="1"/>
              <a:t>түрден тұрады-бұл Қазақстандағы сүтқоректілердің барлық түрлерінің жартысына</a:t>
            </a:r>
            <a:r>
              <a:rPr lang="ru-RU" sz="2400" dirty="0"/>
              <a:t> </a:t>
            </a:r>
            <a:r>
              <a:rPr lang="ru-RU" sz="2400" dirty="0" err="1"/>
              <a:t>жуығы </a:t>
            </a:r>
            <a:r>
              <a:rPr lang="ru-RU" sz="2400" dirty="0"/>
              <a:t>(43,5%). </a:t>
            </a:r>
            <a:r>
              <a:rPr lang="ru-RU" sz="2400" dirty="0" err="1"/>
              <a:t>Жәндіктер </a:t>
            </a:r>
            <a:r>
              <a:rPr lang="ru-RU" sz="2400" dirty="0"/>
              <a:t>6 </a:t>
            </a:r>
            <a:r>
              <a:rPr lang="ru-RU" sz="2400" dirty="0" err="1"/>
              <a:t>түрден тұрады</a:t>
            </a:r>
            <a:r>
              <a:rPr lang="ru-RU" sz="2400" dirty="0"/>
              <a:t>, жаралар-12, </a:t>
            </a:r>
            <a:r>
              <a:rPr lang="ru-RU" sz="2400" dirty="0" err="1"/>
              <a:t>жыртқыш </a:t>
            </a:r>
            <a:r>
              <a:rPr lang="ru-RU" sz="2400" dirty="0"/>
              <a:t>– 20, </a:t>
            </a:r>
            <a:r>
              <a:rPr lang="ru-RU" sz="2400" dirty="0" err="1"/>
              <a:t>тұяқтылар </a:t>
            </a:r>
            <a:r>
              <a:rPr lang="ru-RU" sz="2400" dirty="0"/>
              <a:t>– 8, </a:t>
            </a:r>
            <a:r>
              <a:rPr lang="ru-RU" sz="2400" dirty="0" err="1"/>
              <a:t>кеміргіштер</a:t>
            </a:r>
            <a:r>
              <a:rPr lang="ru-RU" sz="2400" dirty="0"/>
              <a:t> – 36 </a:t>
            </a:r>
            <a:r>
              <a:rPr lang="ru-RU" sz="2400" dirty="0" err="1"/>
              <a:t>және қоян тәрізді </a:t>
            </a:r>
            <a:r>
              <a:rPr lang="ru-RU" sz="2400" dirty="0"/>
              <a:t>– 2 </a:t>
            </a:r>
            <a:r>
              <a:rPr lang="ru-RU" sz="2400" dirty="0" err="1"/>
              <a:t>түр</a:t>
            </a:r>
            <a:r>
              <a:rPr lang="ru-RU" sz="2400" dirty="0"/>
              <a:t>. </a:t>
            </a:r>
            <a:r>
              <a:rPr lang="ru-RU" sz="2400" dirty="0" err="1"/>
              <a:t>Жануарлардың </a:t>
            </a:r>
            <a:r>
              <a:rPr lang="ru-RU" sz="2400" smtClean="0"/>
              <a:t>10 </a:t>
            </a:r>
            <a:r>
              <a:rPr lang="ru-RU" sz="2400" dirty="0" err="1"/>
              <a:t>түрі сирек</a:t>
            </a:r>
            <a:r>
              <a:rPr lang="ru-RU" sz="2400" dirty="0"/>
              <a:t>, </a:t>
            </a:r>
            <a:r>
              <a:rPr lang="ru-RU" sz="2400" dirty="0" err="1"/>
              <a:t>жойылып</a:t>
            </a:r>
            <a:r>
              <a:rPr lang="ru-RU" sz="2400" dirty="0"/>
              <a:t> бара </a:t>
            </a:r>
            <a:r>
              <a:rPr lang="ru-RU" sz="2400" dirty="0" err="1"/>
              <a:t>жатқан болып</a:t>
            </a:r>
            <a:r>
              <a:rPr lang="ru-RU" sz="2400" dirty="0"/>
              <a:t> </a:t>
            </a:r>
            <a:r>
              <a:rPr lang="ru-RU" sz="2400" dirty="0" err="1"/>
              <a:t>табылады</a:t>
            </a:r>
            <a:r>
              <a:rPr lang="ru-RU" sz="2400" dirty="0"/>
              <a:t> </a:t>
            </a:r>
            <a:r>
              <a:rPr lang="ru-RU" sz="2400" dirty="0" err="1"/>
              <a:t>және халықаралық табиғатты қорғау одағының </a:t>
            </a:r>
            <a:r>
              <a:rPr lang="ru-RU" sz="2400" dirty="0"/>
              <a:t>(МСОП) </a:t>
            </a:r>
            <a:r>
              <a:rPr lang="ru-RU" sz="2400" dirty="0" err="1"/>
              <a:t>Қызыл кітабына</a:t>
            </a:r>
            <a:r>
              <a:rPr lang="ru-RU" sz="2400" dirty="0"/>
              <a:t> </a:t>
            </a:r>
            <a:r>
              <a:rPr lang="ru-RU" sz="2400" dirty="0" err="1"/>
              <a:t>немесе</a:t>
            </a:r>
            <a:r>
              <a:rPr lang="ru-RU" sz="2400" dirty="0"/>
              <a:t> </a:t>
            </a:r>
            <a:r>
              <a:rPr lang="ru-RU" sz="2400" dirty="0" err="1"/>
              <a:t>Қазақстан Республикасының Қызыл кітабына</a:t>
            </a:r>
            <a:r>
              <a:rPr lang="ru-RU" sz="2400" dirty="0"/>
              <a:t> </a:t>
            </a:r>
            <a:r>
              <a:rPr lang="ru-RU" sz="2400" dirty="0" err="1"/>
              <a:t>енгізілген</a:t>
            </a:r>
            <a:r>
              <a:rPr lang="ru-RU" sz="2400" dirty="0"/>
              <a:t> – </a:t>
            </a:r>
            <a:r>
              <a:rPr lang="ru-RU" sz="2400" dirty="0" err="1"/>
              <a:t>бұл тас</a:t>
            </a:r>
            <a:r>
              <a:rPr lang="ru-RU" sz="2400" dirty="0"/>
              <a:t> </a:t>
            </a:r>
            <a:r>
              <a:rPr lang="ru-RU" sz="2400" dirty="0" err="1"/>
              <a:t>сусары</a:t>
            </a:r>
            <a:r>
              <a:rPr lang="ru-RU" sz="2400" dirty="0"/>
              <a:t>, орта </a:t>
            </a:r>
            <a:r>
              <a:rPr lang="ru-RU" sz="2400" dirty="0" err="1"/>
              <a:t>азиялық өзен Кәмшаты</a:t>
            </a:r>
            <a:r>
              <a:rPr lang="ru-RU" sz="2400" dirty="0"/>
              <a:t>, манул, </a:t>
            </a:r>
            <a:r>
              <a:rPr lang="ru-RU" sz="2400" dirty="0" err="1"/>
              <a:t>түрікмен құланы, қарақұйрық, </a:t>
            </a:r>
            <a:r>
              <a:rPr lang="ru-RU" sz="2400" dirty="0"/>
              <a:t>Тянь-Шань </a:t>
            </a:r>
            <a:r>
              <a:rPr lang="ru-RU" sz="2400" dirty="0" err="1"/>
              <a:t>арқары</a:t>
            </a:r>
            <a:r>
              <a:rPr lang="ru-RU" sz="2400" dirty="0"/>
              <a:t>, </a:t>
            </a:r>
            <a:r>
              <a:rPr lang="ru-RU" sz="2400" dirty="0" err="1"/>
              <a:t>Бұхар бұғысы</a:t>
            </a:r>
            <a:r>
              <a:rPr lang="ru-RU" sz="2400" dirty="0"/>
              <a:t>, </a:t>
            </a:r>
            <a:r>
              <a:rPr lang="ru-RU" sz="2400" dirty="0" err="1"/>
              <a:t>Тянь</a:t>
            </a:r>
            <a:r>
              <a:rPr lang="ru-RU" sz="2400" dirty="0"/>
              <a:t> – </a:t>
            </a:r>
            <a:r>
              <a:rPr lang="ru-RU" sz="2400" dirty="0" err="1"/>
              <a:t>Шань</a:t>
            </a:r>
            <a:r>
              <a:rPr lang="ru-RU" sz="2400" dirty="0"/>
              <a:t> </a:t>
            </a:r>
            <a:r>
              <a:rPr lang="ru-RU" sz="2400" dirty="0" err="1"/>
              <a:t>қоңыр аюы</a:t>
            </a:r>
            <a:r>
              <a:rPr lang="ru-RU" sz="2400" dirty="0"/>
              <a:t>, </a:t>
            </a:r>
            <a:r>
              <a:rPr lang="ru-RU" sz="2400" dirty="0" err="1"/>
              <a:t>түркістан сілеусіні</a:t>
            </a:r>
            <a:r>
              <a:rPr lang="ru-RU" sz="2400" dirty="0"/>
              <a:t>, </a:t>
            </a:r>
            <a:r>
              <a:rPr lang="ru-RU" sz="2400" dirty="0" err="1"/>
              <a:t>қар барысы</a:t>
            </a:r>
            <a:r>
              <a:rPr lang="ru-RU" sz="2400" dirty="0"/>
              <a:t>, Пржевальский </a:t>
            </a:r>
            <a:r>
              <a:rPr lang="ru-RU" sz="2400" dirty="0" err="1"/>
              <a:t>жылқысы</a:t>
            </a:r>
            <a:r>
              <a:rPr lang="ru-RU" sz="2400" dirty="0"/>
              <a:t>. </a:t>
            </a:r>
            <a:r>
              <a:rPr lang="ru-RU" sz="2400" dirty="0" err="1"/>
              <a:t>Ұлттық паркте</a:t>
            </a:r>
            <a:r>
              <a:rPr lang="ru-RU" sz="2400" dirty="0"/>
              <a:t> </a:t>
            </a:r>
            <a:r>
              <a:rPr lang="ru-RU" sz="2400" dirty="0" err="1"/>
              <a:t>Қазақстанның сирек</a:t>
            </a:r>
            <a:r>
              <a:rPr lang="ru-RU" sz="2400" dirty="0"/>
              <a:t> </a:t>
            </a:r>
            <a:r>
              <a:rPr lang="ru-RU" sz="2400" dirty="0" err="1"/>
              <a:t>кездесетін</a:t>
            </a:r>
            <a:r>
              <a:rPr lang="ru-RU" sz="2400" dirty="0"/>
              <a:t> </a:t>
            </a:r>
            <a:r>
              <a:rPr lang="ru-RU" sz="2400" dirty="0" err="1"/>
              <a:t>және жойылып</a:t>
            </a:r>
            <a:r>
              <a:rPr lang="ru-RU" sz="2400" dirty="0"/>
              <a:t> бара </a:t>
            </a:r>
            <a:r>
              <a:rPr lang="ru-RU" sz="2400" dirty="0" err="1"/>
              <a:t>жатқан сүтқоректілерінің </a:t>
            </a:r>
            <a:r>
              <a:rPr lang="ru-RU" sz="2400" dirty="0"/>
              <a:t>30% - </a:t>
            </a:r>
            <a:r>
              <a:rPr lang="ru-RU" sz="2400" dirty="0" err="1"/>
              <a:t>ға жуығы мекендейді</a:t>
            </a:r>
            <a:r>
              <a:rPr lang="ru-RU" sz="2400" dirty="0"/>
              <a:t>. </a:t>
            </a:r>
            <a:r>
              <a:rPr lang="ru-RU" sz="2400" dirty="0" err="1"/>
              <a:t>Ұлттық парктегі</a:t>
            </a:r>
            <a:r>
              <a:rPr lang="ru-RU" sz="2400" dirty="0"/>
              <a:t> </a:t>
            </a:r>
            <a:r>
              <a:rPr lang="ru-RU" sz="2400" dirty="0" err="1"/>
              <a:t>сүтқоректілердің </a:t>
            </a:r>
            <a:r>
              <a:rPr lang="ru-RU" sz="2400" dirty="0"/>
              <a:t>6 </a:t>
            </a:r>
            <a:r>
              <a:rPr lang="ru-RU" sz="2400" dirty="0" err="1"/>
              <a:t>түрінің аңшылық </a:t>
            </a:r>
            <a:r>
              <a:rPr lang="ru-RU" sz="2400" dirty="0"/>
              <a:t>– </a:t>
            </a:r>
            <a:r>
              <a:rPr lang="ru-RU" sz="2400" dirty="0" err="1"/>
              <a:t>кәсіпшілік маңызы бар-қасқыр</a:t>
            </a:r>
            <a:r>
              <a:rPr lang="ru-RU" sz="2400" dirty="0"/>
              <a:t>, </a:t>
            </a:r>
            <a:r>
              <a:rPr lang="ru-RU" sz="2400" dirty="0" err="1"/>
              <a:t>түлкі</a:t>
            </a:r>
            <a:r>
              <a:rPr lang="ru-RU" sz="2400" dirty="0"/>
              <a:t>, </a:t>
            </a:r>
            <a:r>
              <a:rPr lang="ru-RU" sz="2400" dirty="0" err="1"/>
              <a:t>борсық</a:t>
            </a:r>
            <a:r>
              <a:rPr lang="ru-RU" sz="2400" dirty="0"/>
              <a:t>, </a:t>
            </a:r>
            <a:r>
              <a:rPr lang="ru-RU" sz="2400" dirty="0" err="1"/>
              <a:t>қабан</a:t>
            </a:r>
            <a:r>
              <a:rPr lang="ru-RU" sz="2400" dirty="0"/>
              <a:t>, </a:t>
            </a:r>
            <a:r>
              <a:rPr lang="ru-RU" sz="2400" dirty="0" err="1"/>
              <a:t>Сібір</a:t>
            </a:r>
            <a:r>
              <a:rPr lang="ru-RU" sz="2400" dirty="0"/>
              <a:t> </a:t>
            </a:r>
            <a:r>
              <a:rPr lang="ru-RU" sz="2400" dirty="0" err="1"/>
              <a:t>тау</a:t>
            </a:r>
            <a:r>
              <a:rPr lang="ru-RU" sz="2400" dirty="0"/>
              <a:t> </a:t>
            </a:r>
            <a:r>
              <a:rPr lang="ru-RU" sz="2400" dirty="0" err="1"/>
              <a:t>ешкісі</a:t>
            </a:r>
            <a:r>
              <a:rPr lang="ru-RU" sz="2400" dirty="0"/>
              <a:t> </a:t>
            </a:r>
            <a:r>
              <a:rPr lang="ru-RU" sz="2400" dirty="0" err="1"/>
              <a:t>және сібір</a:t>
            </a:r>
            <a:r>
              <a:rPr lang="ru-RU" sz="2400" dirty="0"/>
              <a:t> </a:t>
            </a:r>
            <a:r>
              <a:rPr lang="ru-RU" sz="2400" dirty="0" err="1"/>
              <a:t>елігі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5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kazakhfilmstudios.kz/upload/iblock/bc9/bc9accc2983e1f3be8e2d386426d6a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933" y="285038"/>
            <a:ext cx="3220701" cy="21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0-tub-kz.yandex.net/i?id=31e44b4c8ced5a354deb035f1c4c631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940" y="285038"/>
            <a:ext cx="3521973" cy="21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zapovednik-khakassky.ru/wp-content/gallery/nature/lisa-a-stah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5913" y="2732193"/>
            <a:ext cx="2408608" cy="13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rus.azattyq-ruhy.kz/cache/imagine/main_page_full/uploads/news/2020/09/22/5f697c9aa0aa44991536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2553" y="2732193"/>
            <a:ext cx="2706304" cy="13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www.borasdjurpark.se/wp-content/uploads/2013/04/brunbjorn01-768x4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8583" y="2735319"/>
            <a:ext cx="2416683" cy="13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im0-tub-kz.yandex.net/i?id=c964eb00d7417bb9dda693372a008c02-l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298" y="2732193"/>
            <a:ext cx="2314584" cy="138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81090" y="2358728"/>
            <a:ext cx="1054616" cy="376591"/>
          </a:xfrm>
        </p:spPr>
        <p:txBody>
          <a:bodyPr>
            <a:noAutofit/>
          </a:bodyPr>
          <a:lstStyle/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Архар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05266" y="2358728"/>
            <a:ext cx="1686958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Қарақұйрық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225282" y="2358728"/>
            <a:ext cx="2166085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Түркімен құланы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062746" y="4049105"/>
            <a:ext cx="105461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>
                <a:latin typeface="Arial" charset="0"/>
                <a:ea typeface="Arial" charset="0"/>
                <a:cs typeface="Arial" charset="0"/>
              </a:rPr>
              <a:t>Доңыз</a:t>
            </a:r>
            <a:endParaRPr lang="ru-RU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461668" y="4049105"/>
            <a:ext cx="105461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>
                <a:latin typeface="Arial" charset="0"/>
                <a:ea typeface="Arial" charset="0"/>
                <a:cs typeface="Arial" charset="0"/>
              </a:rPr>
              <a:t>Түлкі</a:t>
            </a:r>
            <a:endParaRPr lang="ru-RU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070284" y="4073666"/>
            <a:ext cx="105461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>
                <a:latin typeface="Arial" charset="0"/>
                <a:ea typeface="Arial" charset="0"/>
                <a:cs typeface="Arial" charset="0"/>
              </a:rPr>
              <a:t>Елік</a:t>
            </a:r>
            <a:endParaRPr lang="ru-RU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195481" y="4072564"/>
            <a:ext cx="139211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>
                <a:latin typeface="Arial" charset="0"/>
                <a:ea typeface="Arial" charset="0"/>
                <a:cs typeface="Arial" charset="0"/>
              </a:rPr>
              <a:t>Қоңыр аю</a:t>
            </a:r>
            <a:endParaRPr lang="ru-RU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9122553" y="6468416"/>
            <a:ext cx="1562169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Тау ешкі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63497" y="6468416"/>
            <a:ext cx="152280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Қар  барысы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688583" y="6468416"/>
            <a:ext cx="1054616" cy="376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dirty="0">
                <a:latin typeface="Arial" charset="0"/>
                <a:ea typeface="Arial" charset="0"/>
                <a:cs typeface="Arial" charset="0"/>
              </a:rPr>
              <a:t>Қасқыр</a:t>
            </a:r>
            <a:endParaRPr lang="ru-RU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0339" y="0"/>
            <a:ext cx="3016560" cy="2132574"/>
          </a:xfrm>
          <a:prstGeom prst="rect">
            <a:avLst/>
          </a:prstGeom>
        </p:spPr>
      </p:pic>
      <p:pic>
        <p:nvPicPr>
          <p:cNvPr id="1026" name="Picture 2" descr="C:\Users\PC\Downloads\DSCF0181.JPG"/>
          <p:cNvPicPr>
            <a:picLocks noChangeAspect="1" noChangeArrowheads="1"/>
          </p:cNvPicPr>
          <p:nvPr/>
        </p:nvPicPr>
        <p:blipFill>
          <a:blip r:embed="rId9"/>
          <a:srcRect t="12363" r="15172" b="7021"/>
          <a:stretch>
            <a:fillRect/>
          </a:stretch>
        </p:blipFill>
        <p:spPr bwMode="auto">
          <a:xfrm>
            <a:off x="4338842" y="4619667"/>
            <a:ext cx="3122826" cy="1821820"/>
          </a:xfrm>
          <a:prstGeom prst="rect">
            <a:avLst/>
          </a:prstGeom>
          <a:noFill/>
        </p:spPr>
      </p:pic>
      <p:pic>
        <p:nvPicPr>
          <p:cNvPr id="1027" name="Picture 3" descr="E:\ТУРИЗМ\ТУРИЗМ\2020\На сайт\Каскыр\DSCF0094.JPG"/>
          <p:cNvPicPr>
            <a:picLocks noChangeAspect="1" noChangeArrowheads="1"/>
          </p:cNvPicPr>
          <p:nvPr/>
        </p:nvPicPr>
        <p:blipFill>
          <a:blip r:embed="rId10"/>
          <a:srcRect l="10071" t="19054" b="7789"/>
          <a:stretch>
            <a:fillRect/>
          </a:stretch>
        </p:blipFill>
        <p:spPr bwMode="auto">
          <a:xfrm>
            <a:off x="702478" y="4619667"/>
            <a:ext cx="2986005" cy="1821820"/>
          </a:xfrm>
          <a:prstGeom prst="rect">
            <a:avLst/>
          </a:prstGeom>
          <a:noFill/>
        </p:spPr>
      </p:pic>
      <p:pic>
        <p:nvPicPr>
          <p:cNvPr id="1028" name="Picture 4" descr="C:\Users\PC\Desktop\_20190813_186733939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32554" y="4619667"/>
            <a:ext cx="3522855" cy="1898053"/>
          </a:xfrm>
          <a:prstGeom prst="rect">
            <a:avLst/>
          </a:prstGeom>
          <a:noFill/>
        </p:spPr>
      </p:pic>
      <p:pic>
        <p:nvPicPr>
          <p:cNvPr id="1029" name="Picture 5" descr="C:\Users\PC\Desktop\_20190813_1208734408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9948" y="294491"/>
            <a:ext cx="2476500" cy="2054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1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055" y="2501895"/>
            <a:ext cx="8911687" cy="128633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Arial" charset="0"/>
                <a:ea typeface="Arial" charset="0"/>
                <a:cs typeface="Arial" charset="0"/>
              </a:rPr>
              <a:t>ПАРК АУМАҒЫНДАҒЫ</a:t>
            </a:r>
            <a:br>
              <a:rPr lang="ru-RU" sz="4800" b="1" dirty="0">
                <a:latin typeface="Arial" charset="0"/>
                <a:ea typeface="Arial" charset="0"/>
                <a:cs typeface="Arial" charset="0"/>
              </a:rPr>
            </a:br>
            <a:r>
              <a:rPr lang="ru-RU" sz="4800" b="1" dirty="0" smtClean="0">
                <a:latin typeface="Arial" charset="0"/>
                <a:ea typeface="Arial" charset="0"/>
                <a:cs typeface="Arial" charset="0"/>
              </a:rPr>
              <a:t>ТАБИҒИ ЕСКЕРТКІШТЕР</a:t>
            </a:r>
            <a:endParaRPr lang="ru-RU" sz="4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5440" y="0"/>
            <a:ext cx="3016560" cy="21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Легкий дым</Template>
  <TotalTime>1417</TotalTime>
  <Words>826</Words>
  <Application>Microsoft Macintosh PowerPoint</Application>
  <PresentationFormat>Произвольный</PresentationFormat>
  <Paragraphs>38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«Алтын-Емел»  МЕМЛЕКЕТТІК ҰЛТТЫҚ ТАБИҒИ ПАРКІ</vt:lpstr>
      <vt:lpstr>«Алтын-Емел» МҰТП-ң тарихы</vt:lpstr>
      <vt:lpstr>Слайд 3</vt:lpstr>
      <vt:lpstr>Слайд 4</vt:lpstr>
      <vt:lpstr>Алтын-Емел МҰТП-ң жануарлар әлемі</vt:lpstr>
      <vt:lpstr>Слайд 6</vt:lpstr>
      <vt:lpstr>Слайд 7</vt:lpstr>
      <vt:lpstr>Архар</vt:lpstr>
      <vt:lpstr>ПАРК АУМАҒЫНДАҒЫ ТАБИҒИ ЕСКЕРТКІШТЕР</vt:lpstr>
      <vt:lpstr>Айғайқұм</vt:lpstr>
      <vt:lpstr>Ақтау таулары</vt:lpstr>
      <vt:lpstr>Қатутау </vt:lpstr>
      <vt:lpstr>700-жылдық тал</vt:lpstr>
      <vt:lpstr>ПАРК АУМАҒЫНДАҒЫ ТАРИХИ-МӘДЕНИ ЕСКЕРТКІШТЕР</vt:lpstr>
      <vt:lpstr>«Ошақтас тас» </vt:lpstr>
      <vt:lpstr>Ш.Уәлиханов бастауы</vt:lpstr>
      <vt:lpstr>«Бесшатыр» сақ қорғандары</vt:lpstr>
      <vt:lpstr>Таңбалы тас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Алтын-Емел  МЕМЛЕКЕТТІК ҰЛТТЫҚ ТАБИҒИ ПАРКІ</dc:title>
  <dc:creator>Пользователь Microsoft Office</dc:creator>
  <cp:lastModifiedBy>PC</cp:lastModifiedBy>
  <cp:revision>49</cp:revision>
  <dcterms:created xsi:type="dcterms:W3CDTF">2021-02-25T08:49:22Z</dcterms:created>
  <dcterms:modified xsi:type="dcterms:W3CDTF">2021-03-31T05:00:21Z</dcterms:modified>
</cp:coreProperties>
</file>